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675"/>
    <a:srgbClr val="45A086"/>
    <a:srgbClr val="6C5CE7"/>
    <a:srgbClr val="ECF0F1"/>
    <a:srgbClr val="F39C12"/>
    <a:srgbClr val="74B9FF"/>
    <a:srgbClr val="16A085"/>
    <a:srgbClr val="D63031"/>
    <a:srgbClr val="56EFC4"/>
    <a:srgbClr val="FAB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4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9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1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29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9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6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2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0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6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64136-12EA-4E75-832D-E65BA6C423B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7DBED-9253-41C1-ACA1-5A52DD48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665133"/>
          </a:xfrm>
          <a:prstGeom prst="rect">
            <a:avLst/>
          </a:prstGeom>
          <a:gradFill flip="none" rotWithShape="1">
            <a:gsLst>
              <a:gs pos="0">
                <a:srgbClr val="16A085">
                  <a:shade val="30000"/>
                  <a:satMod val="115000"/>
                </a:srgbClr>
              </a:gs>
              <a:gs pos="50000">
                <a:srgbClr val="16A085">
                  <a:shade val="67500"/>
                  <a:satMod val="115000"/>
                </a:srgbClr>
              </a:gs>
              <a:gs pos="100000">
                <a:srgbClr val="16A085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109" b="22345"/>
          <a:stretch/>
        </p:blipFill>
        <p:spPr>
          <a:xfrm>
            <a:off x="0" y="0"/>
            <a:ext cx="12192000" cy="4671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7267" y="1767867"/>
            <a:ext cx="851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ECF0F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BÁO CÁO ĐỒ ÁN MÔN LẬP TRÌNH ỨNG DỤNG DOT NET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6802" y="2229532"/>
            <a:ext cx="751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ỨNG DỤNG QUẢN LÍ SINH VIÊN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0600" y="4860009"/>
            <a:ext cx="254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3449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GV HƯỚNG DẪN</a:t>
            </a:r>
          </a:p>
          <a:p>
            <a:pPr algn="r"/>
            <a:r>
              <a:rPr lang="en-US" err="1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Nguyễn</a:t>
            </a:r>
            <a:r>
              <a:rPr lang="en-US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Nhị</a:t>
            </a:r>
            <a:r>
              <a:rPr lang="en-US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Gia Vinh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8859" y="4853341"/>
            <a:ext cx="468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449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SINH VIÊN THỰC HIỆN</a:t>
            </a:r>
          </a:p>
          <a:p>
            <a:r>
              <a:rPr lang="en-US" dirty="0" err="1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Quách</a:t>
            </a:r>
            <a:r>
              <a:rPr lang="en-US" dirty="0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Long </a:t>
            </a:r>
            <a:r>
              <a:rPr lang="en-US" dirty="0" err="1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Kỳ</a:t>
            </a:r>
            <a:r>
              <a:rPr lang="en-US" dirty="0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Vương</a:t>
            </a:r>
            <a:r>
              <a:rPr lang="en-US" dirty="0">
                <a:solidFill>
                  <a:srgbClr val="34495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B1809729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73140" y="4860008"/>
            <a:ext cx="45720" cy="646332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6073141" y="5626814"/>
            <a:ext cx="45719" cy="899045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SINH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XEM BẢNG ĐIỂM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6" y="1069458"/>
            <a:ext cx="7805056" cy="50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BẢNG ĐIỀU KHIỂN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4" y="1005672"/>
            <a:ext cx="8102600" cy="52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1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XEM THÔNG TIN </a:t>
            </a:r>
          </a:p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99" y="1055499"/>
            <a:ext cx="8126942" cy="52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4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CHỈNH SỬA THÔNG TIN CÁ NHÂN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337" y="1860190"/>
            <a:ext cx="54197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XEM BẢNG ĐIỂM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115135"/>
            <a:ext cx="7911570" cy="51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4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CẬP NHẬT </a:t>
            </a:r>
          </a:p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BẢNG ĐIỂM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03" y="1352550"/>
            <a:ext cx="5419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SINH VIÊN VÀO LỚP HỌC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08" y="1706463"/>
            <a:ext cx="5276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XÓA SINH VIÊN KHỎI MÔN HỌC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2" y="1100588"/>
            <a:ext cx="7830609" cy="50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7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SINH VIÊN VÀO LỚP HỌC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5" y="1046457"/>
            <a:ext cx="7947709" cy="51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32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GIẢNG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QUẢN LÍ MÔN HỌC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67" y="1014011"/>
            <a:ext cx="8182504" cy="52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7" b="21728"/>
          <a:stretch/>
        </p:blipFill>
        <p:spPr>
          <a:xfrm>
            <a:off x="0" y="1600200"/>
            <a:ext cx="7408194" cy="49802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NỘI DUNG BÁO CÁO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559" y="1693333"/>
            <a:ext cx="2455334" cy="4038599"/>
          </a:xfrm>
          <a:prstGeom prst="rect">
            <a:avLst/>
          </a:prstGeom>
          <a:solidFill>
            <a:srgbClr val="FF7675"/>
          </a:solidFill>
          <a:ln w="38100">
            <a:solidFill>
              <a:srgbClr val="16A08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7559" y="2756107"/>
            <a:ext cx="24553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PHÂN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TÍCH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CHỨC 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NĂNG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2878" y="1537898"/>
            <a:ext cx="1304696" cy="795867"/>
          </a:xfrm>
          <a:prstGeom prst="rect">
            <a:avLst/>
          </a:prstGeom>
          <a:solidFill>
            <a:srgbClr val="16A0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56066" y="1693333"/>
            <a:ext cx="2455334" cy="4038599"/>
          </a:xfrm>
          <a:prstGeom prst="rect">
            <a:avLst/>
          </a:prstGeom>
          <a:solidFill>
            <a:srgbClr val="FF7675"/>
          </a:solidFill>
          <a:ln w="38100">
            <a:solidFill>
              <a:srgbClr val="16A08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59747" y="3063883"/>
            <a:ext cx="2455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PHÂN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TÍCH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CSDL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31385" y="1537898"/>
            <a:ext cx="1304696" cy="795867"/>
          </a:xfrm>
          <a:prstGeom prst="rect">
            <a:avLst/>
          </a:prstGeom>
          <a:solidFill>
            <a:srgbClr val="16A0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74573" y="1693333"/>
            <a:ext cx="2455334" cy="4038599"/>
          </a:xfrm>
          <a:prstGeom prst="rect">
            <a:avLst/>
          </a:prstGeom>
          <a:solidFill>
            <a:srgbClr val="FF7675"/>
          </a:solidFill>
          <a:ln w="38100">
            <a:solidFill>
              <a:srgbClr val="16A08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74573" y="2756106"/>
            <a:ext cx="24553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KỸ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THUẬT,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CÔNG</a:t>
            </a:r>
          </a:p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NGHỆ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49892" y="1537898"/>
            <a:ext cx="1304696" cy="795867"/>
          </a:xfrm>
          <a:prstGeom prst="rect">
            <a:avLst/>
          </a:prstGeom>
          <a:solidFill>
            <a:srgbClr val="16A0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93080" y="1693333"/>
            <a:ext cx="2455334" cy="4038599"/>
          </a:xfrm>
          <a:prstGeom prst="rect">
            <a:avLst/>
          </a:prstGeom>
          <a:solidFill>
            <a:srgbClr val="FF7675"/>
          </a:solidFill>
          <a:ln w="38100">
            <a:solidFill>
              <a:srgbClr val="16A08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405226" y="2467374"/>
            <a:ext cx="2455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CF0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68399" y="1537898"/>
            <a:ext cx="1304696" cy="795867"/>
          </a:xfrm>
          <a:prstGeom prst="rect">
            <a:avLst/>
          </a:prstGeom>
          <a:solidFill>
            <a:srgbClr val="16A0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469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76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CÁM ƠN THẦY </a:t>
            </a:r>
            <a:r>
              <a:rPr lang="en-US" sz="4000">
                <a:solidFill>
                  <a:srgbClr val="FF767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ĐÃ XEM</a:t>
            </a:r>
            <a:endParaRPr lang="en-US" sz="4000" dirty="0">
              <a:solidFill>
                <a:srgbClr val="FF7675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3429000"/>
            <a:ext cx="3962400" cy="45719"/>
          </a:xfrm>
          <a:prstGeom prst="rect">
            <a:avLst/>
          </a:prstGeom>
          <a:solidFill>
            <a:srgbClr val="FF7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7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PHÂN TÍCH CHỨC NĂNG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889000"/>
            <a:ext cx="6096000" cy="50800"/>
          </a:xfrm>
          <a:prstGeom prst="rect">
            <a:avLst/>
          </a:prstGeom>
          <a:solidFill>
            <a:srgbClr val="FF7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889000"/>
            <a:ext cx="6096000" cy="50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461" b="14999"/>
          <a:stretch/>
        </p:blipFill>
        <p:spPr>
          <a:xfrm>
            <a:off x="0" y="5635195"/>
            <a:ext cx="12192000" cy="11006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1107931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SINH VIÊN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1" y="1107931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GIẢNG VIÊN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99885" y="4093647"/>
            <a:ext cx="1549400" cy="1549400"/>
          </a:xfrm>
          <a:prstGeom prst="ellipse">
            <a:avLst/>
          </a:prstGeom>
          <a:solidFill>
            <a:srgbClr val="FF7675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CHỈNH SỬA THÔNG TIN CÁ NHÂN</a:t>
            </a:r>
          </a:p>
        </p:txBody>
      </p:sp>
      <p:sp>
        <p:nvSpPr>
          <p:cNvPr id="23" name="Oval 22"/>
          <p:cNvSpPr/>
          <p:nvPr/>
        </p:nvSpPr>
        <p:spPr>
          <a:xfrm>
            <a:off x="1212852" y="4085795"/>
            <a:ext cx="1549400" cy="1549400"/>
          </a:xfrm>
          <a:prstGeom prst="ellipse">
            <a:avLst/>
          </a:prstGeom>
          <a:solidFill>
            <a:srgbClr val="FF7675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latin typeface="Segoe UI Black" panose="020B0A02040204020203" pitchFamily="34" charset="0"/>
                <a:ea typeface="Segoe UI Black" panose="020B0A02040204020203" pitchFamily="34" charset="0"/>
              </a:rPr>
              <a:t>XEM THÔNG TIN CÁ NHÂN, XEM ĐIỂM</a:t>
            </a:r>
            <a:endParaRPr lang="en-US" sz="13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352367" y="2341862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QUẢN LÝ MÔN HỌC/SINH VIÊN</a:t>
            </a:r>
            <a:endParaRPr lang="en-US" sz="11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114333" y="2352703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Segoe UI Black" panose="020B0A02040204020203" pitchFamily="34" charset="0"/>
                <a:ea typeface="Segoe UI Black" panose="020B0A02040204020203" pitchFamily="34" charset="0"/>
              </a:rPr>
              <a:t>QUẢN LÝ </a:t>
            </a:r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ĐIỂM</a:t>
            </a:r>
            <a:endParaRPr lang="en-US" sz="1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352367" y="4093647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 Black" panose="020B0A02040204020203" pitchFamily="34" charset="0"/>
                <a:ea typeface="Segoe UI Black" panose="020B0A02040204020203" pitchFamily="34" charset="0"/>
              </a:rPr>
              <a:t>CHỈNH SỬA THÔNG TIN CÁ NHÂN</a:t>
            </a:r>
          </a:p>
        </p:txBody>
      </p:sp>
      <p:sp>
        <p:nvSpPr>
          <p:cNvPr id="28" name="Oval 27"/>
          <p:cNvSpPr/>
          <p:nvPr/>
        </p:nvSpPr>
        <p:spPr>
          <a:xfrm>
            <a:off x="6590401" y="2320738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ĐĂNG</a:t>
            </a:r>
            <a:r>
              <a:rPr lang="en-US" sz="110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NHẬP</a:t>
            </a:r>
            <a:r>
              <a:rPr lang="en-US" sz="1100">
                <a:latin typeface="Segoe UI Black" panose="020B0A02040204020203" pitchFamily="34" charset="0"/>
                <a:ea typeface="Segoe UI Black" panose="020B0A02040204020203" pitchFamily="34" charset="0"/>
              </a:rPr>
              <a:t>,</a:t>
            </a:r>
          </a:p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ĐĂNG XUẤT</a:t>
            </a:r>
          </a:p>
        </p:txBody>
      </p:sp>
      <p:sp>
        <p:nvSpPr>
          <p:cNvPr id="29" name="Oval 28"/>
          <p:cNvSpPr/>
          <p:nvPr/>
        </p:nvSpPr>
        <p:spPr>
          <a:xfrm>
            <a:off x="6590401" y="4085795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XEM THÔNG TIN CÁ NHÂN</a:t>
            </a:r>
            <a:endParaRPr lang="en-US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273301" y="2352703"/>
            <a:ext cx="1549400" cy="1549400"/>
          </a:xfrm>
          <a:prstGeom prst="ellipse">
            <a:avLst/>
          </a:prstGeom>
          <a:solidFill>
            <a:srgbClr val="FF7675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ĐĂNG</a:t>
            </a:r>
            <a:r>
              <a:rPr lang="en-US" sz="110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NHẬP</a:t>
            </a:r>
            <a:r>
              <a:rPr lang="en-US" sz="1100">
                <a:latin typeface="Segoe UI Black" panose="020B0A02040204020203" pitchFamily="34" charset="0"/>
                <a:ea typeface="Segoe UI Black" panose="020B0A02040204020203" pitchFamily="34" charset="0"/>
              </a:rPr>
              <a:t>,</a:t>
            </a:r>
          </a:p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ĐĂNG XUẤT</a:t>
            </a:r>
          </a:p>
        </p:txBody>
      </p:sp>
      <p:sp>
        <p:nvSpPr>
          <p:cNvPr id="20" name="Oval 19"/>
          <p:cNvSpPr/>
          <p:nvPr/>
        </p:nvSpPr>
        <p:spPr>
          <a:xfrm>
            <a:off x="10114333" y="4093647"/>
            <a:ext cx="1549400" cy="1549400"/>
          </a:xfrm>
          <a:prstGeom prst="ellipse">
            <a:avLst/>
          </a:prstGeom>
          <a:solidFill>
            <a:srgbClr val="0070C0"/>
          </a:solidFill>
          <a:ln>
            <a:solidFill>
              <a:srgbClr val="FF767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Segoe UI Black" panose="020B0A02040204020203" pitchFamily="34" charset="0"/>
                <a:ea typeface="Segoe UI Black" panose="020B0A02040204020203" pitchFamily="34" charset="0"/>
              </a:rPr>
              <a:t>THÊM/XÓA SINH VIÊN</a:t>
            </a:r>
          </a:p>
        </p:txBody>
      </p:sp>
    </p:spTree>
    <p:extLst>
      <p:ext uri="{BB962C8B-B14F-4D97-AF65-F5344CB8AC3E}">
        <p14:creationId xmlns:p14="http://schemas.microsoft.com/office/powerpoint/2010/main" val="153578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PHÂN TÍCH CSDL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67200" y="976611"/>
            <a:ext cx="3657598" cy="461665"/>
          </a:xfrm>
          <a:prstGeom prst="rect">
            <a:avLst/>
          </a:prstGeom>
          <a:solidFill>
            <a:srgbClr val="ECF0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39C1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07" y="1660675"/>
            <a:ext cx="7454783" cy="48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0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KỸ THUẬT &amp; CÔNG NGHỆ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9FF820-C4E6-4344-9182-8D87448583E0}"/>
              </a:ext>
            </a:extLst>
          </p:cNvPr>
          <p:cNvSpPr/>
          <p:nvPr/>
        </p:nvSpPr>
        <p:spPr>
          <a:xfrm>
            <a:off x="906945" y="1972733"/>
            <a:ext cx="4950600" cy="2986330"/>
          </a:xfrm>
          <a:prstGeom prst="ellipse">
            <a:avLst/>
          </a:prstGeom>
          <a:solidFill>
            <a:srgbClr val="45A086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C#/DOT NET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EC0AD7-FE92-4046-94BE-066FAE871BFE}"/>
              </a:ext>
            </a:extLst>
          </p:cNvPr>
          <p:cNvSpPr/>
          <p:nvPr/>
        </p:nvSpPr>
        <p:spPr>
          <a:xfrm>
            <a:off x="6459515" y="1972733"/>
            <a:ext cx="4737316" cy="2986330"/>
          </a:xfrm>
          <a:prstGeom prst="ellipse">
            <a:avLst/>
          </a:prstGeom>
          <a:solidFill>
            <a:srgbClr val="45A086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SQL SERVER</a:t>
            </a:r>
            <a:endParaRPr lang="en-US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4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ĐĂNG NHẬP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33" y="1435629"/>
            <a:ext cx="34290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NĂNG CHÍNH CỦA SINH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BẢNG ĐIỀU KHIỂN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46" y="1175030"/>
            <a:ext cx="7752057" cy="50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SINH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XEM THÔNG TIN </a:t>
            </a:r>
          </a:p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933" y="1097122"/>
            <a:ext cx="8004704" cy="51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4067"/>
            <a:ext cx="12192000" cy="143933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668866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GIAO DIỆN CHỨC NĂNG CHÍNH CỦA SINH VIÊN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3228945"/>
            <a:ext cx="2943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5A08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CHỈNH SỬA THÔNG TIN CÁ NHÂN</a:t>
            </a:r>
            <a:endParaRPr lang="en-US" sz="2000" dirty="0">
              <a:solidFill>
                <a:srgbClr val="45A08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87" y="1782663"/>
            <a:ext cx="54578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309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Hoàng Anh</dc:creator>
  <cp:lastModifiedBy>Vuong-PC</cp:lastModifiedBy>
  <cp:revision>142</cp:revision>
  <dcterms:created xsi:type="dcterms:W3CDTF">2021-05-29T12:22:17Z</dcterms:created>
  <dcterms:modified xsi:type="dcterms:W3CDTF">2023-03-03T07:49:54Z</dcterms:modified>
</cp:coreProperties>
</file>